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7E6"/>
          </a:solidFill>
        </a:fill>
      </a:tcStyle>
    </a:wholeTbl>
    <a:band2H>
      <a:tcTxStyle b="def" i="def"/>
      <a:tcStyle>
        <a:tcBdr/>
        <a:fill>
          <a:solidFill>
            <a:srgbClr val="E7ECF3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E2CD"/>
          </a:solidFill>
        </a:fill>
      </a:tcStyle>
    </a:wholeTbl>
    <a:band2H>
      <a:tcTxStyle b="def" i="def"/>
      <a:tcStyle>
        <a:tcBdr/>
        <a:fill>
          <a:solidFill>
            <a:srgbClr val="EDF1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CCCC"/>
          </a:solidFill>
        </a:fill>
      </a:tcStyle>
    </a:wholeTbl>
    <a:band2H>
      <a:tcTxStyle b="def" i="def"/>
      <a:tcStyle>
        <a:tcBdr/>
        <a:fill>
          <a:solidFill>
            <a:srgbClr val="EE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j-lt"/>
        <a:ea typeface="+mj-ea"/>
        <a:cs typeface="+mj-cs"/>
        <a:sym typeface="Helvetica Neue"/>
      </a:defRPr>
    </a:lvl1pPr>
    <a:lvl2pPr indent="228600" latinLnBrk="0">
      <a:defRPr>
        <a:latin typeface="+mj-lt"/>
        <a:ea typeface="+mj-ea"/>
        <a:cs typeface="+mj-cs"/>
        <a:sym typeface="Helvetica Neue"/>
      </a:defRPr>
    </a:lvl2pPr>
    <a:lvl3pPr indent="457200" latinLnBrk="0">
      <a:defRPr>
        <a:latin typeface="+mj-lt"/>
        <a:ea typeface="+mj-ea"/>
        <a:cs typeface="+mj-cs"/>
        <a:sym typeface="Helvetica Neue"/>
      </a:defRPr>
    </a:lvl3pPr>
    <a:lvl4pPr indent="685800" latinLnBrk="0">
      <a:defRPr>
        <a:latin typeface="+mj-lt"/>
        <a:ea typeface="+mj-ea"/>
        <a:cs typeface="+mj-cs"/>
        <a:sym typeface="Helvetica Neue"/>
      </a:defRPr>
    </a:lvl4pPr>
    <a:lvl5pPr indent="914400" latinLnBrk="0">
      <a:defRPr>
        <a:latin typeface="+mj-lt"/>
        <a:ea typeface="+mj-ea"/>
        <a:cs typeface="+mj-cs"/>
        <a:sym typeface="Helvetica Neue"/>
      </a:defRPr>
    </a:lvl5pPr>
    <a:lvl6pPr indent="1143000" latinLnBrk="0">
      <a:defRPr>
        <a:latin typeface="+mj-lt"/>
        <a:ea typeface="+mj-ea"/>
        <a:cs typeface="+mj-cs"/>
        <a:sym typeface="Helvetica Neue"/>
      </a:defRPr>
    </a:lvl6pPr>
    <a:lvl7pPr indent="1371600" latinLnBrk="0">
      <a:defRPr>
        <a:latin typeface="+mj-lt"/>
        <a:ea typeface="+mj-ea"/>
        <a:cs typeface="+mj-cs"/>
        <a:sym typeface="Helvetica Neue"/>
      </a:defRPr>
    </a:lvl7pPr>
    <a:lvl8pPr indent="1600200" latinLnBrk="0">
      <a:defRPr>
        <a:latin typeface="+mj-lt"/>
        <a:ea typeface="+mj-ea"/>
        <a:cs typeface="+mj-cs"/>
        <a:sym typeface="Helvetica Neue"/>
      </a:defRPr>
    </a:lvl8pPr>
    <a:lvl9pPr indent="1828800" latinLnBrk="0">
      <a:defRPr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85800" y="2111123"/>
            <a:ext cx="7772400" cy="1546475"/>
          </a:xfrm>
          <a:prstGeom prst="rect">
            <a:avLst/>
          </a:prstGeom>
        </p:spPr>
        <p:txBody>
          <a:bodyPr/>
          <a:lstStyle>
            <a:lvl1pPr algn="ctr">
              <a:defRPr sz="4800"/>
            </a:lvl1pPr>
          </a:lstStyle>
          <a:p>
            <a:pPr/>
            <a:r>
              <a:t>Click to add title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85800" y="3786737"/>
            <a:ext cx="7772400" cy="1046318"/>
          </a:xfrm>
          <a:prstGeom prst="rect">
            <a:avLst/>
          </a:prstGeom>
        </p:spPr>
        <p:txBody>
          <a:bodyPr/>
          <a:lstStyle>
            <a:lvl1pPr algn="ctr">
              <a:buClrTx/>
              <a:buSzTx/>
              <a:buFontTx/>
              <a:buNone/>
              <a:defRPr>
                <a:solidFill>
                  <a:srgbClr val="666666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90" name="Shape 90"/>
          <p:cNvSpPr/>
          <p:nvPr>
            <p:ph type="body" sz="half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txBody>
          <a:bodyPr/>
          <a:lstStyle>
            <a:lvl1pPr marL="342900" indent="-222250">
              <a:defRPr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91" name="Shape 91"/>
          <p:cNvSpPr/>
          <p:nvPr>
            <p:ph type="body" sz="half" idx="13"/>
          </p:nvPr>
        </p:nvSpPr>
        <p:spPr>
          <a:xfrm>
            <a:off x="4648199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marL="342900" indent="-222250">
              <a:defRPr sz="2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92" name="Shape 92"/>
          <p:cNvSpPr/>
          <p:nvPr>
            <p:ph type="sldNum" sz="quarter" idx="2"/>
          </p:nvPr>
        </p:nvSpPr>
        <p:spPr>
          <a:xfrm>
            <a:off x="8293481" y="6348795"/>
            <a:ext cx="393319" cy="380235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100" name="Shape 100"/>
          <p:cNvSpPr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>
              <a:buClrTx/>
              <a:buSzTx/>
              <a:buFontTx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101" name="Shape 101"/>
          <p:cNvSpPr/>
          <p:nvPr>
            <p:ph type="body" sz="half" idx="13"/>
          </p:nvPr>
        </p:nvSpPr>
        <p:spPr>
          <a:xfrm>
            <a:off x="457199" y="2174874"/>
            <a:ext cx="4040189" cy="3951289"/>
          </a:xfrm>
          <a:prstGeom prst="rect">
            <a:avLst/>
          </a:prstGeom>
        </p:spPr>
        <p:txBody>
          <a:bodyPr/>
          <a:lstStyle/>
          <a:p>
            <a:pPr marL="342900" indent="-222250">
              <a:defRPr sz="24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2" name="Shape 102"/>
          <p:cNvSpPr/>
          <p:nvPr>
            <p:ph type="body" sz="quarter" idx="14"/>
          </p:nvPr>
        </p:nvSpPr>
        <p:spPr>
          <a:xfrm>
            <a:off x="4645024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>
              <a:buClrTx/>
              <a:buSzTx/>
              <a:buFontTx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3" name="Shape 103"/>
          <p:cNvSpPr/>
          <p:nvPr>
            <p:ph type="body" sz="half" idx="15"/>
          </p:nvPr>
        </p:nvSpPr>
        <p:spPr>
          <a:xfrm>
            <a:off x="4645024" y="2174874"/>
            <a:ext cx="4041775" cy="3951289"/>
          </a:xfrm>
          <a:prstGeom prst="rect">
            <a:avLst/>
          </a:prstGeom>
        </p:spPr>
        <p:txBody>
          <a:bodyPr/>
          <a:lstStyle/>
          <a:p>
            <a:pPr marL="342900" indent="-222250">
              <a:defRPr sz="24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xfrm>
            <a:off x="8293481" y="6348795"/>
            <a:ext cx="393319" cy="380235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xfrm>
            <a:off x="8293481" y="6348795"/>
            <a:ext cx="393319" cy="380235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Num" sz="quarter" idx="2"/>
          </p:nvPr>
        </p:nvSpPr>
        <p:spPr>
          <a:xfrm>
            <a:off x="8293481" y="6348795"/>
            <a:ext cx="393319" cy="380235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127" name="Shape 127"/>
          <p:cNvSpPr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222250"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128" name="Shape 128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>
              <a:buClrTx/>
              <a:buSzTx/>
              <a:buFontTx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9" name="Shape 129"/>
          <p:cNvSpPr/>
          <p:nvPr>
            <p:ph type="sldNum" sz="quarter" idx="2"/>
          </p:nvPr>
        </p:nvSpPr>
        <p:spPr>
          <a:xfrm>
            <a:off x="8293481" y="6348795"/>
            <a:ext cx="393319" cy="380235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xfrm>
            <a:off x="1792288" y="4800600"/>
            <a:ext cx="5486399" cy="56673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137" name="Shape 137"/>
          <p:cNvSpPr/>
          <p:nvPr>
            <p:ph type="pic" sz="half" idx="13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xfrm>
            <a:off x="1792288" y="5367337"/>
            <a:ext cx="5486399" cy="804862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139" name="Shape 139"/>
          <p:cNvSpPr/>
          <p:nvPr>
            <p:ph type="sldNum" sz="quarter" idx="2"/>
          </p:nvPr>
        </p:nvSpPr>
        <p:spPr>
          <a:xfrm>
            <a:off x="8293481" y="6348795"/>
            <a:ext cx="393319" cy="380235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147" name="Shape 147"/>
          <p:cNvSpPr/>
          <p:nvPr>
            <p:ph type="body" idx="1"/>
          </p:nvPr>
        </p:nvSpPr>
        <p:spPr>
          <a:xfrm rot="5400000">
            <a:off x="2309017" y="-251618"/>
            <a:ext cx="4525964" cy="8229601"/>
          </a:xfrm>
          <a:prstGeom prst="rect">
            <a:avLst/>
          </a:prstGeom>
        </p:spPr>
        <p:txBody>
          <a:bodyPr/>
          <a:lstStyle>
            <a:lvl1pPr marL="342900" indent="-222250"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148" name="Shape 148"/>
          <p:cNvSpPr/>
          <p:nvPr>
            <p:ph type="sldNum" sz="quarter" idx="2"/>
          </p:nvPr>
        </p:nvSpPr>
        <p:spPr>
          <a:xfrm>
            <a:off x="8293481" y="6348795"/>
            <a:ext cx="393319" cy="380235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xfrm rot="5400000">
            <a:off x="4732337" y="2171700"/>
            <a:ext cx="5851526" cy="2057400"/>
          </a:xfrm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156" name="Shape 156"/>
          <p:cNvSpPr/>
          <p:nvPr>
            <p:ph type="body" idx="1"/>
          </p:nvPr>
        </p:nvSpPr>
        <p:spPr>
          <a:xfrm rot="5400000">
            <a:off x="541337" y="190500"/>
            <a:ext cx="5851526" cy="6019799"/>
          </a:xfrm>
          <a:prstGeom prst="rect">
            <a:avLst/>
          </a:prstGeom>
        </p:spPr>
        <p:txBody>
          <a:bodyPr/>
          <a:lstStyle>
            <a:lvl1pPr marL="342900" indent="-222250"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157" name="Shape 157"/>
          <p:cNvSpPr/>
          <p:nvPr>
            <p:ph type="sldNum" sz="quarter" idx="2"/>
          </p:nvPr>
        </p:nvSpPr>
        <p:spPr>
          <a:xfrm>
            <a:off x="8293481" y="6348795"/>
            <a:ext cx="393319" cy="380235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text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30" name="Shape 30"/>
          <p:cNvSpPr/>
          <p:nvPr>
            <p:ph type="body" sz="half" idx="1"/>
          </p:nvPr>
        </p:nvSpPr>
        <p:spPr>
          <a:xfrm>
            <a:off x="457200" y="1600200"/>
            <a:ext cx="3994526" cy="4967574"/>
          </a:xfrm>
          <a:prstGeom prst="rect">
            <a:avLst/>
          </a:prstGeom>
        </p:spPr>
        <p:txBody>
          <a:bodyPr/>
          <a:lstStyle/>
          <a:p>
            <a:pPr/>
            <a:r>
              <a:t>Click to add text</a:t>
            </a:r>
          </a:p>
        </p:txBody>
      </p:sp>
      <p:sp>
        <p:nvSpPr>
          <p:cNvPr id="31" name="Shape 31"/>
          <p:cNvSpPr/>
          <p:nvPr>
            <p:ph type="body" sz="half" idx="13"/>
          </p:nvPr>
        </p:nvSpPr>
        <p:spPr>
          <a:xfrm>
            <a:off x="4692272" y="1600200"/>
            <a:ext cx="3994526" cy="496757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body" sz="quarter" idx="1"/>
          </p:nvPr>
        </p:nvSpPr>
        <p:spPr>
          <a:xfrm>
            <a:off x="457200" y="5875077"/>
            <a:ext cx="8229600" cy="6926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800"/>
            </a:lvl1pPr>
          </a:lstStyle>
          <a:p>
            <a:pPr/>
            <a:r>
              <a:t>Click to add text</a:t>
            </a:r>
          </a:p>
        </p:txBody>
      </p:sp>
      <p:sp>
        <p:nvSpPr>
          <p:cNvPr id="48" name="Shape 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63" name="Shape 63"/>
          <p:cNvSpPr/>
          <p:nvPr>
            <p:ph type="body" sz="quarter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</p:spPr>
        <p:txBody>
          <a:bodyPr/>
          <a:lstStyle>
            <a:lvl1pPr algn="ctr">
              <a:spcBef>
                <a:spcPts val="600"/>
              </a:spcBef>
              <a:buClrTx/>
              <a:buSzTx/>
              <a:buFont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subtitle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xfrm>
            <a:off x="8293481" y="6348795"/>
            <a:ext cx="393319" cy="380235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72" name="Shape 7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222250"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xfrm>
            <a:off x="8293481" y="6348795"/>
            <a:ext cx="393319" cy="380235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>
              <a:defRPr cap="small" sz="4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81" name="Shape 81"/>
          <p:cNvSpPr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>
              <a:buClrTx/>
              <a:buSzTx/>
              <a:buFont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xfrm>
            <a:off x="8293481" y="6348795"/>
            <a:ext cx="393319" cy="380235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57200" y="274636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/>
          <a:p>
            <a:pPr/>
            <a:r>
              <a:t>Click to add title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Click to add text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●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o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▪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●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o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▪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●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o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▪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xfrm>
            <a:off x="685800" y="2130424"/>
            <a:ext cx="7772400" cy="1470026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 </a:t>
            </a:r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xfrm>
            <a:off x="1371599" y="3886200"/>
            <a:ext cx="6400801" cy="1752600"/>
          </a:xfrm>
          <a:prstGeom prst="rect">
            <a:avLst/>
          </a:prstGeom>
        </p:spPr>
        <p:txBody>
          <a:bodyPr lIns="45699" tIns="45699" rIns="45699" bIns="45699"/>
          <a:lstStyle/>
          <a:p>
            <a:pPr>
              <a:spcBef>
                <a:spcPts val="0"/>
              </a:spcBef>
            </a:pPr>
          </a:p>
        </p:txBody>
      </p:sp>
      <p:pic>
        <p:nvPicPr>
          <p:cNvPr id="168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10" y="0"/>
            <a:ext cx="919322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1218850" y="2345150"/>
            <a:ext cx="5893800" cy="1963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4800">
                <a:solidFill>
                  <a:srgbClr val="FFFFFF"/>
                </a:solidFill>
              </a:defRPr>
            </a:pPr>
            <a:r>
              <a:t>Angular School</a:t>
            </a:r>
          </a:p>
          <a:p>
            <a:pPr/>
            <a:endParaRPr sz="4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>
              <a:defRPr i="1" sz="2400">
                <a:solidFill>
                  <a:srgbClr val="FFFFFF"/>
                </a:solidFill>
              </a:defRPr>
            </a:pPr>
            <a:r>
              <a:t>Lesson 6. RxJS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/>
          <p:nvPr/>
        </p:nvSpPr>
        <p:spPr>
          <a:xfrm>
            <a:off x="594175" y="870349"/>
            <a:ext cx="8182500" cy="1559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OBSERVABLES VS. PROMISES</a:t>
            </a:r>
          </a:p>
        </p:txBody>
      </p:sp>
      <p:pic>
        <p:nvPicPr>
          <p:cNvPr id="206" name="image8.png" descr="rx_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175" y="2578549"/>
            <a:ext cx="7812048" cy="3475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/>
          <p:cNvSpPr/>
          <p:nvPr/>
        </p:nvSpPr>
        <p:spPr>
          <a:xfrm>
            <a:off x="594175" y="870349"/>
            <a:ext cx="8182500" cy="1559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FUNCTIONAL PROGRAMMING</a:t>
            </a:r>
          </a:p>
        </p:txBody>
      </p:sp>
      <p:sp>
        <p:nvSpPr>
          <p:cNvPr id="210" name="Shape 210"/>
          <p:cNvSpPr/>
          <p:nvPr/>
        </p:nvSpPr>
        <p:spPr>
          <a:xfrm>
            <a:off x="594175" y="2578549"/>
            <a:ext cx="3000001" cy="2016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filter()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reduce()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map()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concatAll()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zip()</a:t>
            </a:r>
          </a:p>
        </p:txBody>
      </p:sp>
      <p:pic>
        <p:nvPicPr>
          <p:cNvPr id="211" name="image6.png" descr="rx_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65650" y="2578549"/>
            <a:ext cx="5682801" cy="3458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594175" y="870349"/>
            <a:ext cx="8182500" cy="86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BUFFERS</a:t>
            </a:r>
          </a:p>
        </p:txBody>
      </p:sp>
      <p:sp>
        <p:nvSpPr>
          <p:cNvPr id="215" name="Shape 215"/>
          <p:cNvSpPr/>
          <p:nvPr/>
        </p:nvSpPr>
        <p:spPr>
          <a:xfrm>
            <a:off x="537349" y="1663175"/>
            <a:ext cx="3361501" cy="1623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buffer()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bufferWithCount()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bufferWithTime()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bufferWithTimeOrCount()</a:t>
            </a:r>
          </a:p>
        </p:txBody>
      </p:sp>
      <p:pic>
        <p:nvPicPr>
          <p:cNvPr id="216" name="image13.png" descr="rx_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8774" y="1765010"/>
            <a:ext cx="4566601" cy="3442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/>
          <p:nvPr/>
        </p:nvSpPr>
        <p:spPr>
          <a:xfrm>
            <a:off x="594175" y="870349"/>
            <a:ext cx="8182500" cy="86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MERGE</a:t>
            </a:r>
          </a:p>
        </p:txBody>
      </p:sp>
      <p:sp>
        <p:nvSpPr>
          <p:cNvPr id="220" name="Shape 220"/>
          <p:cNvSpPr/>
          <p:nvPr/>
        </p:nvSpPr>
        <p:spPr>
          <a:xfrm>
            <a:off x="589749" y="1858549"/>
            <a:ext cx="3361501" cy="1229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merge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mergeAll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mergeDelayError</a:t>
            </a:r>
          </a:p>
        </p:txBody>
      </p:sp>
      <p:pic>
        <p:nvPicPr>
          <p:cNvPr id="221" name="image10.png" descr="rx_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84524" y="1858549"/>
            <a:ext cx="5124301" cy="3428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224"/>
          <p:cNvSpPr/>
          <p:nvPr/>
        </p:nvSpPr>
        <p:spPr>
          <a:xfrm>
            <a:off x="206125" y="870349"/>
            <a:ext cx="8840100" cy="86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4800"/>
            </a:lvl1pPr>
          </a:lstStyle>
          <a:p>
            <a:pPr/>
            <a:r>
              <a:t>HOT &amp; COLD OBSERVABLES</a:t>
            </a:r>
          </a:p>
        </p:txBody>
      </p:sp>
      <p:sp>
        <p:nvSpPr>
          <p:cNvPr id="225" name="Shape 225"/>
          <p:cNvSpPr/>
          <p:nvPr/>
        </p:nvSpPr>
        <p:spPr>
          <a:xfrm>
            <a:off x="589749" y="1858549"/>
            <a:ext cx="3361501" cy="835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publish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refCount</a:t>
            </a:r>
          </a:p>
        </p:txBody>
      </p:sp>
      <p:pic>
        <p:nvPicPr>
          <p:cNvPr id="226" name="image12.png" descr="rx_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84124" y="1997898"/>
            <a:ext cx="4871299" cy="286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206125" y="870349"/>
            <a:ext cx="8840100" cy="1559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CONNECTABLE OBSERVABLES</a:t>
            </a:r>
          </a:p>
        </p:txBody>
      </p:sp>
      <p:pic>
        <p:nvPicPr>
          <p:cNvPr id="230" name="image11.png" descr="rx_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0524" y="2496998"/>
            <a:ext cx="7891302" cy="358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hape 233"/>
          <p:cNvSpPr/>
          <p:nvPr/>
        </p:nvSpPr>
        <p:spPr>
          <a:xfrm>
            <a:off x="206125" y="870349"/>
            <a:ext cx="8840100" cy="155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REACTIVE PROGRAMMING IN ANGULAR</a:t>
            </a:r>
          </a:p>
        </p:txBody>
      </p:sp>
      <p:pic>
        <p:nvPicPr>
          <p:cNvPr id="234" name="image17.png" descr="rx_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2549" y="2580499"/>
            <a:ext cx="7716899" cy="337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 237"/>
          <p:cNvSpPr/>
          <p:nvPr/>
        </p:nvSpPr>
        <p:spPr>
          <a:xfrm>
            <a:off x="206125" y="870349"/>
            <a:ext cx="8840100" cy="155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REACTIVE PROGRAMMING IN ANGULAR</a:t>
            </a:r>
          </a:p>
        </p:txBody>
      </p:sp>
      <p:pic>
        <p:nvPicPr>
          <p:cNvPr id="238" name="image15.png" descr="rx_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350" y="2514475"/>
            <a:ext cx="8052100" cy="35054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206125" y="870349"/>
            <a:ext cx="8840100" cy="155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REACTIVE PROGRAMMING IN ANGULAR</a:t>
            </a:r>
          </a:p>
        </p:txBody>
      </p:sp>
      <p:pic>
        <p:nvPicPr>
          <p:cNvPr id="242" name="image14.png" descr="rx_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9049" y="2556573"/>
            <a:ext cx="8128701" cy="3573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245"/>
          <p:cNvSpPr/>
          <p:nvPr/>
        </p:nvSpPr>
        <p:spPr>
          <a:xfrm>
            <a:off x="206125" y="870349"/>
            <a:ext cx="8840100" cy="155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REACTIVE PROGRAMMING IN ANGULAR</a:t>
            </a:r>
          </a:p>
        </p:txBody>
      </p:sp>
      <p:pic>
        <p:nvPicPr>
          <p:cNvPr id="246" name="image19.png" descr="rx_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123" y="2494599"/>
            <a:ext cx="8187051" cy="3659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594174" y="870349"/>
            <a:ext cx="7603802" cy="86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LESSON PLAN</a:t>
            </a:r>
          </a:p>
        </p:txBody>
      </p:sp>
      <p:sp>
        <p:nvSpPr>
          <p:cNvPr id="173" name="Shape 173"/>
          <p:cNvSpPr/>
          <p:nvPr/>
        </p:nvSpPr>
        <p:spPr>
          <a:xfrm>
            <a:off x="594175" y="1839374"/>
            <a:ext cx="7207199" cy="3803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Introduction</a:t>
            </a:r>
          </a:p>
          <a:p>
            <a:pPr marL="4572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Overview</a:t>
            </a:r>
          </a:p>
          <a:p>
            <a:pPr marL="4572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Features</a:t>
            </a:r>
          </a:p>
          <a:p>
            <a:pPr marL="4572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Creating an Observable</a:t>
            </a:r>
          </a:p>
          <a:p>
            <a:pPr marL="4572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Error handling</a:t>
            </a:r>
          </a:p>
          <a:p>
            <a:pPr marL="4572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Comparison with problems</a:t>
            </a:r>
          </a:p>
          <a:p>
            <a:pPr marL="4572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Functional programming with array methods</a:t>
            </a:r>
          </a:p>
          <a:p>
            <a:pPr marL="4572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Buffers</a:t>
            </a:r>
          </a:p>
          <a:p>
            <a:pPr marL="4572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Merging of observables</a:t>
            </a:r>
          </a:p>
          <a:p>
            <a:pPr marL="4572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Hot and cold observable</a:t>
            </a:r>
          </a:p>
          <a:p>
            <a:pPr marL="4572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Connectable observables</a:t>
            </a:r>
          </a:p>
          <a:p>
            <a:pPr marL="4572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Observables in Angular2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/>
          <p:nvPr/>
        </p:nvSpPr>
        <p:spPr>
          <a:xfrm>
            <a:off x="206125" y="870349"/>
            <a:ext cx="8840100" cy="155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REACTIVE PROGRAMMING IN ANGULAR</a:t>
            </a:r>
          </a:p>
        </p:txBody>
      </p:sp>
      <p:pic>
        <p:nvPicPr>
          <p:cNvPr id="250" name="image18.png" descr="rx_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124" y="2473549"/>
            <a:ext cx="8071251" cy="3700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253"/>
          <p:cNvSpPr/>
          <p:nvPr/>
        </p:nvSpPr>
        <p:spPr>
          <a:xfrm>
            <a:off x="206125" y="870349"/>
            <a:ext cx="8840100" cy="155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REACTIVE PROGRAMMING IN ANGULAR</a:t>
            </a:r>
          </a:p>
        </p:txBody>
      </p:sp>
      <p:pic>
        <p:nvPicPr>
          <p:cNvPr id="254" name="image16.png" descr="rx_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4824" y="2537373"/>
            <a:ext cx="7726400" cy="3477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/>
          <p:nvPr/>
        </p:nvSpPr>
        <p:spPr>
          <a:xfrm>
            <a:off x="206125" y="870349"/>
            <a:ext cx="8840100" cy="155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REACTIVE PROGRAMMING IN ANGULAR</a:t>
            </a:r>
          </a:p>
        </p:txBody>
      </p:sp>
      <p:pic>
        <p:nvPicPr>
          <p:cNvPr id="258" name="image20.png" descr="rx_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124" y="2549749"/>
            <a:ext cx="7804751" cy="3482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title"/>
          </p:nvPr>
        </p:nvSpPr>
        <p:spPr>
          <a:xfrm>
            <a:off x="685800" y="2130424"/>
            <a:ext cx="7772400" cy="1470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 </a:t>
            </a:r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45699" tIns="45699" rIns="45699" bIns="45699"/>
          <a:lstStyle/>
          <a:p>
            <a:pPr>
              <a:spcBef>
                <a:spcPts val="0"/>
              </a:spcBef>
            </a:pPr>
          </a:p>
        </p:txBody>
      </p:sp>
      <p:pic>
        <p:nvPicPr>
          <p:cNvPr id="26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10" y="0"/>
            <a:ext cx="919322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hape 263"/>
          <p:cNvSpPr/>
          <p:nvPr/>
        </p:nvSpPr>
        <p:spPr>
          <a:xfrm>
            <a:off x="1218850" y="2345150"/>
            <a:ext cx="5893800" cy="1963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4800">
                <a:solidFill>
                  <a:srgbClr val="FFFFFF"/>
                </a:solidFill>
              </a:defRPr>
            </a:pPr>
            <a:r>
              <a:t>Angular School</a:t>
            </a:r>
          </a:p>
          <a:p>
            <a:pPr/>
            <a:endParaRPr sz="4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>
              <a:defRPr i="1" sz="2400">
                <a:solidFill>
                  <a:srgbClr val="FFFFFF"/>
                </a:solidFill>
              </a:defRPr>
            </a:pPr>
            <a:r>
              <a:t>Thanks!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594174" y="870349"/>
            <a:ext cx="7603802" cy="86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OVERVIEW</a:t>
            </a:r>
          </a:p>
        </p:txBody>
      </p:sp>
      <p:sp>
        <p:nvSpPr>
          <p:cNvPr id="177" name="Shape 177"/>
          <p:cNvSpPr/>
          <p:nvPr/>
        </p:nvSpPr>
        <p:spPr>
          <a:xfrm>
            <a:off x="594175" y="1915574"/>
            <a:ext cx="7207199" cy="3497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RxJS one of the ReactiveX implementations</a:t>
            </a:r>
          </a:p>
          <a:p>
            <a:pPr lvl="1" marL="9144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The observer pattern</a:t>
            </a:r>
          </a:p>
          <a:p>
            <a:pPr lvl="1" marL="9144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The iterator pattern</a:t>
            </a:r>
          </a:p>
          <a:p>
            <a:pPr lvl="1" marL="9144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Functional programming</a:t>
            </a:r>
          </a:p>
          <a:p>
            <a:pPr marL="4572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Usage ReactiveX</a:t>
            </a:r>
          </a:p>
          <a:p>
            <a:pPr lvl="1" marL="9144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Frontend </a:t>
            </a:r>
          </a:p>
          <a:p>
            <a:pPr lvl="1" marL="9144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Backend	</a:t>
            </a:r>
          </a:p>
          <a:p>
            <a:pPr marL="4572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Usage RxJS</a:t>
            </a:r>
          </a:p>
          <a:p>
            <a:pPr lvl="1" marL="9144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UI events</a:t>
            </a:r>
          </a:p>
          <a:p>
            <a:pPr lvl="1" marL="9144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API events</a:t>
            </a:r>
          </a:p>
          <a:p>
            <a:pPr lvl="1" marL="9144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/>
        </p:nvSpPr>
        <p:spPr>
          <a:xfrm>
            <a:off x="594174" y="870349"/>
            <a:ext cx="7603802" cy="86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POPULARITY</a:t>
            </a:r>
          </a:p>
        </p:txBody>
      </p:sp>
      <p:pic>
        <p:nvPicPr>
          <p:cNvPr id="181" name="image7.png" descr="rx_01.png"/>
          <p:cNvPicPr>
            <a:picLocks noChangeAspect="1"/>
          </p:cNvPicPr>
          <p:nvPr/>
        </p:nvPicPr>
        <p:blipFill>
          <a:blip r:embed="rId3">
            <a:extLst/>
          </a:blip>
          <a:srcRect l="16729" t="0" r="12171" b="0"/>
          <a:stretch>
            <a:fillRect/>
          </a:stretch>
        </p:blipFill>
        <p:spPr>
          <a:xfrm>
            <a:off x="1321386" y="1894200"/>
            <a:ext cx="6501226" cy="389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594174" y="870349"/>
            <a:ext cx="7603802" cy="86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SETUP</a:t>
            </a:r>
          </a:p>
        </p:txBody>
      </p:sp>
      <p:pic>
        <p:nvPicPr>
          <p:cNvPr id="185" name="image5.png" descr="rx_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175" y="2140106"/>
            <a:ext cx="7955651" cy="3492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/>
        </p:nvSpPr>
        <p:spPr>
          <a:xfrm>
            <a:off x="594174" y="870349"/>
            <a:ext cx="7603802" cy="86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CREATING OBSERVABLE</a:t>
            </a:r>
          </a:p>
        </p:txBody>
      </p:sp>
      <p:pic>
        <p:nvPicPr>
          <p:cNvPr id="189" name="image4.png" descr="rx_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174" y="2111338"/>
            <a:ext cx="7955648" cy="3549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594174" y="870349"/>
            <a:ext cx="7603802" cy="155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WAYS OF CREATING AN OBSERVABLE</a:t>
            </a:r>
          </a:p>
        </p:txBody>
      </p:sp>
      <p:sp>
        <p:nvSpPr>
          <p:cNvPr id="193" name="Shape 193"/>
          <p:cNvSpPr/>
          <p:nvPr/>
        </p:nvSpPr>
        <p:spPr>
          <a:xfrm>
            <a:off x="594175" y="2503981"/>
            <a:ext cx="7572000" cy="3803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marL="4572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create(subscribe_detail)</a:t>
            </a:r>
          </a:p>
          <a:p>
            <a:pPr marL="4572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fromArray()</a:t>
            </a:r>
          </a:p>
          <a:p>
            <a:pPr marL="4572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throw(error_msg)</a:t>
            </a:r>
          </a:p>
          <a:p>
            <a:pPr marL="4572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return(value)</a:t>
            </a:r>
          </a:p>
          <a:p>
            <a:pPr marL="4572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range(start, count)</a:t>
            </a:r>
          </a:p>
          <a:p>
            <a:pPr marL="4572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empty()</a:t>
            </a:r>
          </a:p>
          <a:p>
            <a:pPr marL="4572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generate(initial_state, condition, iterate,selector)</a:t>
            </a:r>
          </a:p>
          <a:p>
            <a:pPr marL="4572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never()</a:t>
            </a:r>
          </a:p>
          <a:p>
            <a:pPr marL="4572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fromEvent(dom_element, event_name)</a:t>
            </a:r>
          </a:p>
          <a:p>
            <a:pPr marL="4572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fromCallback(func)</a:t>
            </a:r>
          </a:p>
          <a:p>
            <a:pPr marL="4572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fromPromise(promise)</a:t>
            </a:r>
          </a:p>
          <a:p>
            <a:pPr marL="457200" indent="-342900">
              <a:lnSpc>
                <a:spcPct val="115000"/>
              </a:lnSpc>
              <a:buSzPct val="100000"/>
              <a:buChar char="■"/>
              <a:defRPr sz="1800"/>
            </a:pPr>
            <a:r>
              <a:t>from(iterable)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/>
          <p:nvPr/>
        </p:nvSpPr>
        <p:spPr>
          <a:xfrm>
            <a:off x="594174" y="870349"/>
            <a:ext cx="7603802" cy="86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ERROR HANDLING</a:t>
            </a:r>
          </a:p>
        </p:txBody>
      </p:sp>
      <p:sp>
        <p:nvSpPr>
          <p:cNvPr id="197" name="Shape 197"/>
          <p:cNvSpPr/>
          <p:nvPr/>
        </p:nvSpPr>
        <p:spPr>
          <a:xfrm>
            <a:off x="594174" y="1823449"/>
            <a:ext cx="3306602" cy="1623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catch()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onErrorResumeNext()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retry(n)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retryWhen()</a:t>
            </a:r>
          </a:p>
        </p:txBody>
      </p:sp>
      <p:pic>
        <p:nvPicPr>
          <p:cNvPr id="198" name="image9.png" descr="rx_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0773" y="1823449"/>
            <a:ext cx="4808951" cy="1990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201"/>
          <p:cNvSpPr/>
          <p:nvPr/>
        </p:nvSpPr>
        <p:spPr>
          <a:xfrm>
            <a:off x="594175" y="870349"/>
            <a:ext cx="8182500" cy="1559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OBSERVABLES VS. PROMISES</a:t>
            </a:r>
          </a:p>
        </p:txBody>
      </p:sp>
      <p:pic>
        <p:nvPicPr>
          <p:cNvPr id="202" name="image3.png" descr="rx_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174" y="2531839"/>
            <a:ext cx="7955650" cy="3470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Simple Ligh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Simple Ligh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